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67" r:id="rId1"/>
  </p:sldMasterIdLst>
  <p:sldIdLst>
    <p:sldId id="256" r:id="rId2"/>
    <p:sldId id="264" r:id="rId3"/>
    <p:sldId id="258" r:id="rId4"/>
    <p:sldId id="265" r:id="rId5"/>
    <p:sldId id="260" r:id="rId6"/>
    <p:sldId id="266" r:id="rId7"/>
    <p:sldId id="259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995E6FE-476F-4640-BC03-44209B54E416}" v="54" dt="2024-12-04T07:59:33.689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81" d="100"/>
          <a:sy n="81" d="100"/>
        </p:scale>
        <p:origin x="77" y="9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/>
          <p:cNvSpPr/>
          <p:nvPr/>
        </p:nvSpPr>
        <p:spPr bwMode="auto">
          <a:xfrm>
            <a:off x="0" y="-3175"/>
            <a:ext cx="12192000" cy="5203825"/>
          </a:xfrm>
          <a:custGeom>
            <a:avLst/>
            <a:gdLst/>
            <a:ahLst/>
            <a:cxnLst/>
            <a:rect l="0" t="0" r="r" b="b"/>
            <a:pathLst>
              <a:path w="5760" h="3278">
                <a:moveTo>
                  <a:pt x="5760" y="0"/>
                </a:moveTo>
                <a:lnTo>
                  <a:pt x="0" y="0"/>
                </a:lnTo>
                <a:lnTo>
                  <a:pt x="0" y="3090"/>
                </a:lnTo>
                <a:lnTo>
                  <a:pt x="943" y="3090"/>
                </a:lnTo>
                <a:lnTo>
                  <a:pt x="1123" y="3270"/>
                </a:lnTo>
                <a:lnTo>
                  <a:pt x="1123" y="3270"/>
                </a:lnTo>
                <a:lnTo>
                  <a:pt x="1127" y="3272"/>
                </a:lnTo>
                <a:lnTo>
                  <a:pt x="1133" y="3275"/>
                </a:lnTo>
                <a:lnTo>
                  <a:pt x="1139" y="3278"/>
                </a:lnTo>
                <a:lnTo>
                  <a:pt x="1144" y="3278"/>
                </a:lnTo>
                <a:lnTo>
                  <a:pt x="1150" y="3278"/>
                </a:lnTo>
                <a:lnTo>
                  <a:pt x="1155" y="3275"/>
                </a:lnTo>
                <a:lnTo>
                  <a:pt x="1161" y="3272"/>
                </a:lnTo>
                <a:lnTo>
                  <a:pt x="1165" y="3270"/>
                </a:lnTo>
                <a:lnTo>
                  <a:pt x="1345" y="3090"/>
                </a:lnTo>
                <a:lnTo>
                  <a:pt x="5760" y="3090"/>
                </a:lnTo>
                <a:lnTo>
                  <a:pt x="5760" y="0"/>
                </a:lnTo>
                <a:close/>
              </a:path>
            </a:pathLst>
          </a:custGeom>
          <a:ln/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0001" y="1449147"/>
            <a:ext cx="10572000" cy="2971051"/>
          </a:xfrm>
        </p:spPr>
        <p:txBody>
          <a:bodyPr/>
          <a:lstStyle>
            <a:lvl1pPr>
              <a:defRPr sz="54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10001" y="5280847"/>
            <a:ext cx="10572000" cy="434974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9EBBA-996F-894A-B54A-D6246ED52CEA}" type="datetimeFigureOut">
              <a:rPr lang="en-US" smtClean="0"/>
              <a:pPr/>
              <a:t>12/3/2024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67672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magine panoramica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4800600"/>
            <a:ext cx="10561418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15" name="Picture Placeholder 14"/>
          <p:cNvSpPr>
            <a:spLocks noGrp="1" noChangeAspect="1"/>
          </p:cNvSpPr>
          <p:nvPr>
            <p:ph type="pic" sz="quarter" idx="13"/>
          </p:nvPr>
        </p:nvSpPr>
        <p:spPr bwMode="auto">
          <a:xfrm>
            <a:off x="0" y="0"/>
            <a:ext cx="12192000" cy="4800600"/>
          </a:xfrm>
          <a:custGeom>
            <a:avLst/>
            <a:gdLst/>
            <a:ahLst/>
            <a:cxnLst/>
            <a:rect l="0" t="0" r="r" b="b"/>
            <a:pathLst>
              <a:path w="5760" h="3289">
                <a:moveTo>
                  <a:pt x="5760" y="0"/>
                </a:moveTo>
                <a:lnTo>
                  <a:pt x="0" y="0"/>
                </a:lnTo>
                <a:lnTo>
                  <a:pt x="0" y="3100"/>
                </a:lnTo>
                <a:lnTo>
                  <a:pt x="943" y="3100"/>
                </a:lnTo>
                <a:lnTo>
                  <a:pt x="1123" y="3281"/>
                </a:lnTo>
                <a:lnTo>
                  <a:pt x="1123" y="3281"/>
                </a:lnTo>
                <a:lnTo>
                  <a:pt x="1127" y="3283"/>
                </a:lnTo>
                <a:lnTo>
                  <a:pt x="1133" y="3286"/>
                </a:lnTo>
                <a:lnTo>
                  <a:pt x="1139" y="3289"/>
                </a:lnTo>
                <a:lnTo>
                  <a:pt x="1144" y="3289"/>
                </a:lnTo>
                <a:lnTo>
                  <a:pt x="1150" y="3289"/>
                </a:lnTo>
                <a:lnTo>
                  <a:pt x="1155" y="3286"/>
                </a:lnTo>
                <a:lnTo>
                  <a:pt x="1161" y="3283"/>
                </a:lnTo>
                <a:lnTo>
                  <a:pt x="1165" y="3281"/>
                </a:lnTo>
                <a:lnTo>
                  <a:pt x="1345" y="3100"/>
                </a:lnTo>
                <a:lnTo>
                  <a:pt x="5760" y="3100"/>
                </a:lnTo>
                <a:lnTo>
                  <a:pt x="5760" y="0"/>
                </a:lnTo>
                <a:close/>
              </a:path>
            </a:pathLst>
          </a:custGeom>
          <a:noFill/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numCol="1" anchor="t" anchorCtr="0" compatLnSpc="1">
            <a:prstTxWarp prst="textNoShape">
              <a:avLst/>
            </a:prstTxWarp>
            <a:normAutofit/>
          </a:bodyPr>
          <a:lstStyle>
            <a:lvl1pPr marL="0" indent="0" algn="ctr">
              <a:buFontTx/>
              <a:buNone/>
              <a:defRPr sz="1600"/>
            </a:lvl1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0000" y="5367338"/>
            <a:ext cx="10561418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79C5D-2A6F-F04D-97DA-BEF2467B64E4}" type="datetimeFigureOut">
              <a:rPr lang="en-US" smtClean="0"/>
              <a:pPr/>
              <a:t>12/3/2024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11219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zio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6"/>
          <p:cNvSpPr>
            <a:spLocks noChangeAspect="1"/>
          </p:cNvSpPr>
          <p:nvPr/>
        </p:nvSpPr>
        <p:spPr bwMode="auto">
          <a:xfrm>
            <a:off x="631697" y="1081456"/>
            <a:ext cx="6332416" cy="3239188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0985" y="1238502"/>
            <a:ext cx="5893840" cy="2645912"/>
          </a:xfrm>
        </p:spPr>
        <p:txBody>
          <a:bodyPr anchor="b"/>
          <a:lstStyle>
            <a:lvl1pPr algn="l">
              <a:defRPr sz="4200" b="1" cap="none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3190" y="4443680"/>
            <a:ext cx="5891636" cy="713241"/>
          </a:xfrm>
        </p:spPr>
        <p:txBody>
          <a:bodyPr anchor="t">
            <a:no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6"/>
          </p:nvPr>
        </p:nvSpPr>
        <p:spPr>
          <a:xfrm>
            <a:off x="7574642" y="1081456"/>
            <a:ext cx="3810001" cy="4075465"/>
          </a:xfrm>
        </p:spPr>
        <p:txBody>
          <a:bodyPr anchor="t"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FA1846-DA80-1C48-A609-854EA85C59AD}" type="datetimeFigureOut">
              <a:rPr lang="en-US" smtClean="0"/>
              <a:pPr/>
              <a:t>12/3/2024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764570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cheda nom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6"/>
          <p:cNvSpPr>
            <a:spLocks noChangeAspect="1"/>
          </p:cNvSpPr>
          <p:nvPr/>
        </p:nvSpPr>
        <p:spPr bwMode="auto">
          <a:xfrm>
            <a:off x="1140884" y="2286585"/>
            <a:ext cx="4895115" cy="2503972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8" name="Title 1"/>
          <p:cNvSpPr>
            <a:spLocks noGrp="1"/>
          </p:cNvSpPr>
          <p:nvPr>
            <p:ph type="title"/>
          </p:nvPr>
        </p:nvSpPr>
        <p:spPr>
          <a:xfrm>
            <a:off x="1357089" y="2435957"/>
            <a:ext cx="4382521" cy="2007789"/>
          </a:xfrm>
        </p:spPr>
        <p:txBody>
          <a:bodyPr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6"/>
          </p:nvPr>
        </p:nvSpPr>
        <p:spPr>
          <a:xfrm>
            <a:off x="6156000" y="2286000"/>
            <a:ext cx="4880300" cy="2295525"/>
          </a:xfrm>
        </p:spPr>
        <p:txBody>
          <a:bodyPr anchor="t"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F54567-0DE4-3F47-BF90-CB84690072F9}" type="datetimeFigureOut">
              <a:rPr lang="en-US" smtClean="0"/>
              <a:pPr/>
              <a:t>12/3/2024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643338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52C72-DE31-F449-A4ED-4C594FD91407}" type="datetimeFigureOut">
              <a:rPr lang="en-US" smtClean="0"/>
              <a:pPr/>
              <a:t>12/3/2024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52955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6"/>
          <p:cNvSpPr>
            <a:spLocks noChangeAspect="1"/>
          </p:cNvSpPr>
          <p:nvPr/>
        </p:nvSpPr>
        <p:spPr bwMode="auto">
          <a:xfrm>
            <a:off x="7669651" y="446089"/>
            <a:ext cx="4522349" cy="5414962"/>
          </a:xfrm>
          <a:custGeom>
            <a:avLst/>
            <a:gdLst/>
            <a:ahLst/>
            <a:cxnLst/>
            <a:rect l="0" t="0" r="r" b="b"/>
            <a:pathLst>
              <a:path w="2879" h="4320">
                <a:moveTo>
                  <a:pt x="183" y="0"/>
                </a:moveTo>
                <a:lnTo>
                  <a:pt x="183" y="1197"/>
                </a:lnTo>
                <a:lnTo>
                  <a:pt x="8" y="1372"/>
                </a:lnTo>
                <a:lnTo>
                  <a:pt x="8" y="1372"/>
                </a:lnTo>
                <a:lnTo>
                  <a:pt x="6" y="1376"/>
                </a:lnTo>
                <a:lnTo>
                  <a:pt x="3" y="1382"/>
                </a:lnTo>
                <a:lnTo>
                  <a:pt x="0" y="1387"/>
                </a:lnTo>
                <a:lnTo>
                  <a:pt x="0" y="1393"/>
                </a:lnTo>
                <a:lnTo>
                  <a:pt x="0" y="1399"/>
                </a:lnTo>
                <a:lnTo>
                  <a:pt x="3" y="1404"/>
                </a:lnTo>
                <a:lnTo>
                  <a:pt x="6" y="1410"/>
                </a:lnTo>
                <a:lnTo>
                  <a:pt x="8" y="1414"/>
                </a:lnTo>
                <a:lnTo>
                  <a:pt x="183" y="1589"/>
                </a:lnTo>
                <a:lnTo>
                  <a:pt x="183" y="4320"/>
                </a:lnTo>
                <a:lnTo>
                  <a:pt x="2879" y="4320"/>
                </a:lnTo>
                <a:lnTo>
                  <a:pt x="2879" y="0"/>
                </a:lnTo>
                <a:lnTo>
                  <a:pt x="183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183540" y="586171"/>
            <a:ext cx="2494791" cy="513479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10001" y="446089"/>
            <a:ext cx="6611540" cy="5414962"/>
          </a:xfrm>
        </p:spPr>
        <p:txBody>
          <a:bodyPr vert="eaVert" anchor="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482E8-6E0E-1B4F-B1FD-C69DB9E858D9}" type="datetimeFigureOut">
              <a:rPr lang="en-US" smtClean="0"/>
              <a:pPr/>
              <a:t>12/3/2024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3028196"/>
      </p:ext>
    </p:extLst>
  </p:cSld>
  <p:clrMapOvr>
    <a:masterClrMapping/>
  </p:clrMapOvr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447188"/>
            <a:ext cx="10571998" cy="970450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8712" y="2222287"/>
            <a:ext cx="10554574" cy="3636511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A1323-8D79-1946-B0D7-40001CF92E9D}" type="datetimeFigureOut">
              <a:rPr lang="en-US" smtClean="0"/>
              <a:pPr/>
              <a:t>12/3/2024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34060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7"/>
          <p:cNvSpPr/>
          <p:nvPr/>
        </p:nvSpPr>
        <p:spPr bwMode="auto">
          <a:xfrm>
            <a:off x="0" y="1"/>
            <a:ext cx="12192000" cy="5203825"/>
          </a:xfrm>
          <a:custGeom>
            <a:avLst/>
            <a:gdLst/>
            <a:ahLst/>
            <a:cxnLst/>
            <a:rect l="0" t="0" r="r" b="b"/>
            <a:pathLst>
              <a:path w="5760" h="3278">
                <a:moveTo>
                  <a:pt x="0" y="0"/>
                </a:moveTo>
                <a:lnTo>
                  <a:pt x="5760" y="0"/>
                </a:lnTo>
                <a:lnTo>
                  <a:pt x="5760" y="3090"/>
                </a:lnTo>
                <a:lnTo>
                  <a:pt x="4817" y="3090"/>
                </a:lnTo>
                <a:lnTo>
                  <a:pt x="4637" y="3270"/>
                </a:lnTo>
                <a:lnTo>
                  <a:pt x="4637" y="3270"/>
                </a:lnTo>
                <a:lnTo>
                  <a:pt x="4633" y="3272"/>
                </a:lnTo>
                <a:lnTo>
                  <a:pt x="4627" y="3275"/>
                </a:lnTo>
                <a:lnTo>
                  <a:pt x="4621" y="3278"/>
                </a:lnTo>
                <a:lnTo>
                  <a:pt x="4616" y="3278"/>
                </a:lnTo>
                <a:lnTo>
                  <a:pt x="4610" y="3278"/>
                </a:lnTo>
                <a:lnTo>
                  <a:pt x="4605" y="3275"/>
                </a:lnTo>
                <a:lnTo>
                  <a:pt x="4599" y="3272"/>
                </a:lnTo>
                <a:lnTo>
                  <a:pt x="4595" y="3270"/>
                </a:lnTo>
                <a:lnTo>
                  <a:pt x="4415" y="3090"/>
                </a:lnTo>
                <a:lnTo>
                  <a:pt x="0" y="309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2951396"/>
            <a:ext cx="10561418" cy="1468800"/>
          </a:xfrm>
        </p:spPr>
        <p:txBody>
          <a:bodyPr anchor="b"/>
          <a:lstStyle>
            <a:lvl1pPr algn="r">
              <a:defRPr sz="4800" b="1" cap="none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0000" y="5281201"/>
            <a:ext cx="10561418" cy="433955"/>
          </a:xfrm>
        </p:spPr>
        <p:txBody>
          <a:bodyPr anchor="t">
            <a:no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FA1846-DA80-1C48-A609-854EA85C59AD}" type="datetimeFigureOut">
              <a:rPr lang="en-US" smtClean="0"/>
              <a:pPr/>
              <a:t>12/3/2024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16402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18712" y="2222287"/>
            <a:ext cx="5185873" cy="3638763"/>
          </a:xfrm>
        </p:spPr>
        <p:txBody>
          <a:bodyPr>
            <a:normAutofit/>
          </a:bodyPr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7415" y="2222287"/>
            <a:ext cx="5194583" cy="3638764"/>
          </a:xfrm>
        </p:spPr>
        <p:txBody>
          <a:bodyPr>
            <a:normAutofit/>
          </a:bodyPr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302355-E14B-8545-A8F8-0FE83CC9D524}" type="datetimeFigureOut">
              <a:rPr lang="en-US" smtClean="0"/>
              <a:pPr/>
              <a:t>12/3/2024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83649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4728" y="2174875"/>
            <a:ext cx="5189857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4729" y="2751138"/>
            <a:ext cx="5189856" cy="3109913"/>
          </a:xfrm>
        </p:spPr>
        <p:txBody>
          <a:bodyPr anchor="t">
            <a:normAutofit/>
          </a:bodyPr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7415" y="2174875"/>
            <a:ext cx="5194583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7415" y="2751138"/>
            <a:ext cx="5194583" cy="3109913"/>
          </a:xfrm>
        </p:spPr>
        <p:txBody>
          <a:bodyPr anchor="t">
            <a:normAutofit/>
          </a:bodyPr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40F58-564D-2B4F-AE67-E407BA4FCF45}" type="datetimeFigureOut">
              <a:rPr lang="en-US" smtClean="0"/>
              <a:pPr/>
              <a:t>12/3/2024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73309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A34C8-038E-2045-AF43-DF7DBB8E0E9E}" type="datetimeFigureOut">
              <a:rPr lang="en-US" smtClean="0"/>
              <a:pPr/>
              <a:t>12/3/2024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79905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18C68F-D26B-8F47-958C-23B49CF8A634}" type="datetimeFigureOut">
              <a:rPr lang="en-US" smtClean="0"/>
              <a:pPr/>
              <a:t>12/3/2024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5303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6"/>
          <p:cNvSpPr>
            <a:spLocks noChangeAspect="1"/>
          </p:cNvSpPr>
          <p:nvPr/>
        </p:nvSpPr>
        <p:spPr bwMode="auto">
          <a:xfrm>
            <a:off x="1073151" y="446087"/>
            <a:ext cx="3547533" cy="1814651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3151" y="446088"/>
            <a:ext cx="3547533" cy="161839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55633" y="446088"/>
            <a:ext cx="6252633" cy="5414963"/>
          </a:xfrm>
        </p:spPr>
        <p:txBody>
          <a:bodyPr>
            <a:normAutofit/>
          </a:bodyPr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3151" y="2260738"/>
            <a:ext cx="3547533" cy="360031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DF5E60-9974-AC48-9591-99C2BB44B7CF}" type="datetimeFigureOut">
              <a:rPr lang="en-US" smtClean="0"/>
              <a:pPr/>
              <a:t>12/3/2024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76596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4728" y="727522"/>
            <a:ext cx="4852988" cy="1617163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9" name="Picture Placeholder 11"/>
          <p:cNvSpPr>
            <a:spLocks noGrp="1" noChangeAspect="1"/>
          </p:cNvSpPr>
          <p:nvPr>
            <p:ph type="pic" sz="quarter" idx="13"/>
          </p:nvPr>
        </p:nvSpPr>
        <p:spPr bwMode="auto">
          <a:xfrm>
            <a:off x="6098117" y="0"/>
            <a:ext cx="6093883" cy="6858000"/>
          </a:xfrm>
          <a:custGeom>
            <a:avLst/>
            <a:gdLst/>
            <a:ahLst/>
            <a:cxnLst/>
            <a:rect l="0" t="0" r="r" b="b"/>
            <a:pathLst>
              <a:path w="2879" h="4320">
                <a:moveTo>
                  <a:pt x="183" y="0"/>
                </a:moveTo>
                <a:lnTo>
                  <a:pt x="183" y="1197"/>
                </a:lnTo>
                <a:lnTo>
                  <a:pt x="8" y="1372"/>
                </a:lnTo>
                <a:lnTo>
                  <a:pt x="8" y="1372"/>
                </a:lnTo>
                <a:lnTo>
                  <a:pt x="6" y="1376"/>
                </a:lnTo>
                <a:lnTo>
                  <a:pt x="3" y="1382"/>
                </a:lnTo>
                <a:lnTo>
                  <a:pt x="0" y="1387"/>
                </a:lnTo>
                <a:lnTo>
                  <a:pt x="0" y="1393"/>
                </a:lnTo>
                <a:lnTo>
                  <a:pt x="0" y="1399"/>
                </a:lnTo>
                <a:lnTo>
                  <a:pt x="3" y="1404"/>
                </a:lnTo>
                <a:lnTo>
                  <a:pt x="6" y="1410"/>
                </a:lnTo>
                <a:lnTo>
                  <a:pt x="8" y="1414"/>
                </a:lnTo>
                <a:lnTo>
                  <a:pt x="183" y="1589"/>
                </a:lnTo>
                <a:lnTo>
                  <a:pt x="183" y="4320"/>
                </a:lnTo>
                <a:lnTo>
                  <a:pt x="2879" y="4320"/>
                </a:lnTo>
                <a:lnTo>
                  <a:pt x="2879" y="0"/>
                </a:lnTo>
                <a:lnTo>
                  <a:pt x="183" y="0"/>
                </a:lnTo>
                <a:close/>
              </a:path>
            </a:pathLst>
          </a:custGeom>
          <a:noFill/>
          <a:ln w="9525">
            <a:solidFill>
              <a:schemeClr val="tx2"/>
            </a:solidFill>
            <a:round/>
            <a:headEnd/>
            <a:tailEnd/>
          </a:ln>
          <a:effectLst/>
        </p:spPr>
        <p:txBody>
          <a:bodyPr wrap="square" numCol="1" anchor="t" anchorCtr="0" compatLnSpc="1">
            <a:prstTxWarp prst="textNoShape">
              <a:avLst/>
            </a:prstTxWarp>
            <a:normAutofit/>
          </a:bodyPr>
          <a:lstStyle>
            <a:lvl1pPr algn="ctr">
              <a:buFontTx/>
              <a:buNone/>
              <a:defRPr sz="1400"/>
            </a:lvl1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4728" y="2344684"/>
            <a:ext cx="4852988" cy="3516365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885810" y="6041362"/>
            <a:ext cx="976879" cy="365125"/>
          </a:xfrm>
        </p:spPr>
        <p:txBody>
          <a:bodyPr/>
          <a:lstStyle/>
          <a:p>
            <a:fld id="{18C79C5D-2A6F-F04D-97DA-BEF2467B64E4}" type="datetimeFigureOut">
              <a:rPr lang="en-US" smtClean="0"/>
              <a:pPr/>
              <a:t>12/3/2024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90396" y="6041362"/>
            <a:ext cx="3295413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862689" y="5915888"/>
            <a:ext cx="1062155" cy="490599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56529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10000" y="447188"/>
            <a:ext cx="10571998" cy="970450"/>
          </a:xfrm>
          <a:prstGeom prst="rect">
            <a:avLst/>
          </a:prstGeom>
          <a:effectLst>
            <a:outerShdw blurRad="50800" dir="14400000">
              <a:srgbClr val="000000">
                <a:alpha val="60000"/>
              </a:srgbClr>
            </a:outerShdw>
          </a:effectLst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0000" y="2184401"/>
            <a:ext cx="10563285" cy="3674397"/>
          </a:xfrm>
          <a:prstGeom prst="rect">
            <a:avLst/>
          </a:prstGeom>
          <a:effectLst>
            <a:outerShdw blurRad="50800" dir="14400000">
              <a:srgbClr val="000000">
                <a:alpha val="40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1514" y="6041362"/>
            <a:ext cx="864432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334626" y="6041362"/>
            <a:ext cx="1343706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09B482E8-6E0E-1B4F-B1FD-C69DB9E858D9}" type="datetimeFigureOut">
              <a:rPr lang="en-US" smtClean="0"/>
              <a:pPr/>
              <a:t>12/3/2024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78331" y="5915888"/>
            <a:ext cx="1062155" cy="490599"/>
          </a:xfrm>
          <a:prstGeom prst="rect">
            <a:avLst/>
          </a:prstGeom>
        </p:spPr>
        <p:txBody>
          <a:bodyPr vert="horz" lIns="91440" tIns="45720" rIns="91440" bIns="10800" rtlCol="0" anchor="b"/>
          <a:lstStyle>
            <a:lvl1pPr algn="r">
              <a:defRPr sz="20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7377731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1" r:id="rId4"/>
    <p:sldLayoutId id="2147483672" r:id="rId5"/>
    <p:sldLayoutId id="2147483673" r:id="rId6"/>
    <p:sldLayoutId id="2147483674" r:id="rId7"/>
    <p:sldLayoutId id="2147483675" r:id="rId8"/>
    <p:sldLayoutId id="2147483676" r:id="rId9"/>
    <p:sldLayoutId id="2147483677" r:id="rId10"/>
    <p:sldLayoutId id="2147483678" r:id="rId11"/>
    <p:sldLayoutId id="2147483679" r:id="rId12"/>
    <p:sldLayoutId id="2147483680" r:id="rId13"/>
    <p:sldLayoutId id="2147483681" r:id="rId14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4000" b="1" kern="1200">
          <a:solidFill>
            <a:srgbClr val="FEFEFE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4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36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s://www.uslnordovest.toscana.it/amministrazione-trasparente-2/bandi-di-gara-e-contratti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hyperlink" Target="https://www.uslnordovest.toscana.it/amministrazione-trasparente-2/bandi-di-concorso" TargetMode="External"/><Relationship Id="rId4" Type="http://schemas.openxmlformats.org/officeDocument/2006/relationships/hyperlink" Target="https://www.uslnordovest.toscana.it/amministrazione-trasparente-2/personale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hyperlink" Target="https://www.uslnordovest.toscana.it/amministrazione-trasparente-2/bandi-di-concorso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uslnordovest.toscana.it/amministrazione-trasparente-2/personale" TargetMode="External"/><Relationship Id="rId5" Type="http://schemas.openxmlformats.org/officeDocument/2006/relationships/image" Target="../media/image4.png"/><Relationship Id="rId4" Type="http://schemas.openxmlformats.org/officeDocument/2006/relationships/hyperlink" Target="https://www.uslnordovest.toscana.it/amministrazione-trasparente-2/bandi-di-gara-e-contratti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6EB1D40-8E53-4588-9208-4ABFECEE616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it-IT" sz="1800" dirty="0">
                <a:effectLst/>
                <a:latin typeface="Consolas" panose="020B0609020204030204" pitchFamily="49" charset="0"/>
                <a:ea typeface="Calibri" panose="020F0502020204030204" pitchFamily="34" charset="0"/>
                <a:cs typeface="Consolas" panose="020B0609020204030204" pitchFamily="49" charset="0"/>
              </a:rPr>
              <a:t>Informazione, Comunicazione e </a:t>
            </a:r>
            <a:r>
              <a:rPr lang="it-IT" sz="1800" spc="-645" dirty="0">
                <a:effectLst/>
                <a:latin typeface="Consolas" panose="020B0609020204030204" pitchFamily="49" charset="0"/>
                <a:ea typeface="Calibri" panose="020F0502020204030204" pitchFamily="34" charset="0"/>
                <a:cs typeface="Consolas" panose="020B0609020204030204" pitchFamily="49" charset="0"/>
              </a:rPr>
              <a:t> </a:t>
            </a:r>
            <a:r>
              <a:rPr lang="it-IT" sz="1800" dirty="0">
                <a:effectLst/>
                <a:latin typeface="Consolas" panose="020B0609020204030204" pitchFamily="49" charset="0"/>
                <a:ea typeface="Calibri" panose="020F0502020204030204" pitchFamily="34" charset="0"/>
                <a:cs typeface="Consolas" panose="020B0609020204030204" pitchFamily="49" charset="0"/>
              </a:rPr>
              <a:t>trasparenza nella Asl Toscana nord ovest: </a:t>
            </a:r>
            <a:r>
              <a:rPr lang="it-IT" sz="4400" dirty="0">
                <a:effectLst/>
                <a:latin typeface="Consolas" panose="020B0609020204030204" pitchFamily="49" charset="0"/>
                <a:ea typeface="Calibri" panose="020F0502020204030204" pitchFamily="34" charset="0"/>
                <a:cs typeface="Consolas" panose="020B0609020204030204" pitchFamily="49" charset="0"/>
              </a:rPr>
              <a:t>aggiornamenti 2024</a:t>
            </a:r>
            <a:endParaRPr lang="it-IT" sz="4400" dirty="0"/>
          </a:p>
        </p:txBody>
      </p:sp>
      <p:pic>
        <p:nvPicPr>
          <p:cNvPr id="7" name="Immagine 6">
            <a:extLst>
              <a:ext uri="{FF2B5EF4-FFF2-40B4-BE49-F238E27FC236}">
                <a16:creationId xmlns:a16="http://schemas.microsoft.com/office/drawing/2014/main" id="{277A9F5F-7EB3-47C0-B39B-4E65DC2F43E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60418" y="5539481"/>
            <a:ext cx="1844299" cy="10328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82868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>
            <a:extLst>
              <a:ext uri="{FF2B5EF4-FFF2-40B4-BE49-F238E27FC236}">
                <a16:creationId xmlns:a16="http://schemas.microsoft.com/office/drawing/2014/main" id="{BBEE28A7-C83B-4DCB-9E66-AF58A08648C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6="http://schemas.microsoft.com/office/drawing/2014/main" xmlns:p14="http://schemas.microsoft.com/office/powerpoint/2010/main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it-IT"/>
          </a:p>
        </p:txBody>
      </p:sp>
      <p:pic>
        <p:nvPicPr>
          <p:cNvPr id="6" name="Immagine 5">
            <a:extLst>
              <a:ext uri="{FF2B5EF4-FFF2-40B4-BE49-F238E27FC236}">
                <a16:creationId xmlns:a16="http://schemas.microsoft.com/office/drawing/2014/main" id="{0E483A35-907E-9848-E3A8-1C15C755F8C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8924" y="2537697"/>
            <a:ext cx="3327256" cy="3925964"/>
          </a:xfrm>
          <a:prstGeom prst="roundRect">
            <a:avLst>
              <a:gd name="adj" fmla="val 3876"/>
            </a:avLst>
          </a:prstGeom>
          <a:ln>
            <a:solidFill>
              <a:schemeClr val="accent2">
                <a:lumMod val="75000"/>
              </a:schemeClr>
            </a:solidFill>
          </a:ln>
          <a:effectLst/>
        </p:spPr>
      </p:pic>
      <p:sp>
        <p:nvSpPr>
          <p:cNvPr id="9" name="Titolo 1">
            <a:extLst>
              <a:ext uri="{FF2B5EF4-FFF2-40B4-BE49-F238E27FC236}">
                <a16:creationId xmlns:a16="http://schemas.microsoft.com/office/drawing/2014/main" id="{FFFF3920-7F7E-47F4-21F8-E333595D8F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7769" y="536196"/>
            <a:ext cx="11948160" cy="970450"/>
          </a:xfrm>
        </p:spPr>
        <p:txBody>
          <a:bodyPr/>
          <a:lstStyle/>
          <a:p>
            <a:pPr algn="ctr"/>
            <a:r>
              <a:rPr lang="it-IT" sz="4400" dirty="0"/>
              <a:t> </a:t>
            </a:r>
            <a:r>
              <a:rPr lang="it-IT" sz="3200" dirty="0">
                <a:latin typeface="Consolas" panose="020B0609020204030204" pitchFamily="49" charset="0"/>
              </a:rPr>
              <a:t>Amministrazione trasparenza</a:t>
            </a:r>
            <a:br>
              <a:rPr lang="it-IT" sz="3200" dirty="0">
                <a:latin typeface="Consolas" panose="020B0609020204030204" pitchFamily="49" charset="0"/>
              </a:rPr>
            </a:br>
            <a:r>
              <a:rPr lang="it-IT" sz="3200" dirty="0">
                <a:latin typeface="Consolas" panose="020B0609020204030204" pitchFamily="49" charset="0"/>
              </a:rPr>
              <a:t>Azienda </a:t>
            </a:r>
            <a:r>
              <a:rPr lang="it-IT" sz="3200" dirty="0" err="1">
                <a:latin typeface="Consolas" panose="020B0609020204030204" pitchFamily="49" charset="0"/>
              </a:rPr>
              <a:t>usl</a:t>
            </a:r>
            <a:r>
              <a:rPr lang="it-IT" sz="3200" dirty="0">
                <a:latin typeface="Consolas" panose="020B0609020204030204" pitchFamily="49" charset="0"/>
              </a:rPr>
              <a:t> Toscana nord ovest</a:t>
            </a:r>
          </a:p>
        </p:txBody>
      </p:sp>
      <p:sp>
        <p:nvSpPr>
          <p:cNvPr id="10" name="Segnaposto contenuto 2">
            <a:extLst>
              <a:ext uri="{FF2B5EF4-FFF2-40B4-BE49-F238E27FC236}">
                <a16:creationId xmlns:a16="http://schemas.microsoft.com/office/drawing/2014/main" id="{99D181E0-4489-757F-0405-92F97819515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67063" y="3012299"/>
            <a:ext cx="2750457" cy="1600200"/>
          </a:xfrm>
        </p:spPr>
        <p:txBody>
          <a:bodyPr>
            <a:normAutofit fontScale="70000" lnSpcReduction="20000"/>
          </a:bodyPr>
          <a:lstStyle/>
          <a:p>
            <a:r>
              <a:rPr lang="it-IT" sz="2400" dirty="0"/>
              <a:t> 454 pagine </a:t>
            </a:r>
          </a:p>
          <a:p>
            <a:r>
              <a:rPr lang="it-IT" sz="2400" dirty="0"/>
              <a:t> 122 categorie e sottocategorie</a:t>
            </a:r>
          </a:p>
          <a:p>
            <a:r>
              <a:rPr lang="it-IT" sz="2400" dirty="0"/>
              <a:t> 1329 file allegati</a:t>
            </a:r>
          </a:p>
          <a:p>
            <a:r>
              <a:rPr lang="it-IT" sz="2400" dirty="0"/>
              <a:t> 57 utenti compilatori</a:t>
            </a:r>
          </a:p>
          <a:p>
            <a:endParaRPr lang="it-IT" dirty="0"/>
          </a:p>
        </p:txBody>
      </p:sp>
      <p:sp>
        <p:nvSpPr>
          <p:cNvPr id="12" name="Segnaposto contenuto 2">
            <a:extLst>
              <a:ext uri="{FF2B5EF4-FFF2-40B4-BE49-F238E27FC236}">
                <a16:creationId xmlns:a16="http://schemas.microsoft.com/office/drawing/2014/main" id="{98CEBD25-B35E-F145-4F64-C75BCE9B4782}"/>
              </a:ext>
            </a:extLst>
          </p:cNvPr>
          <p:cNvSpPr txBox="1">
            <a:spLocks/>
          </p:cNvSpPr>
          <p:nvPr/>
        </p:nvSpPr>
        <p:spPr>
          <a:xfrm>
            <a:off x="8796065" y="4122117"/>
            <a:ext cx="2750457" cy="1600200"/>
          </a:xfrm>
          <a:prstGeom prst="rect">
            <a:avLst/>
          </a:prstGeom>
          <a:effectLst>
            <a:outerShdw blurRad="50800" dir="14400000">
              <a:srgbClr val="000000">
                <a:alpha val="40000"/>
              </a:srgbClr>
            </a:outerShdw>
          </a:effectLst>
        </p:spPr>
        <p:txBody>
          <a:bodyPr vert="horz" lIns="91440" tIns="45720" rIns="91440" bIns="45720" rtlCol="0" anchor="ctr">
            <a:normAutofit fontScale="70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4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8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2400" dirty="0"/>
              <a:t> 387 pagine </a:t>
            </a:r>
          </a:p>
          <a:p>
            <a:r>
              <a:rPr lang="it-IT" sz="2400" dirty="0"/>
              <a:t> 115 categorie e sottocategorie</a:t>
            </a:r>
          </a:p>
          <a:p>
            <a:r>
              <a:rPr lang="it-IT" sz="2400" dirty="0"/>
              <a:t> 1027 file allegati</a:t>
            </a:r>
          </a:p>
          <a:p>
            <a:r>
              <a:rPr lang="it-IT" sz="2400" dirty="0"/>
              <a:t> 57 utenti compilatori</a:t>
            </a:r>
          </a:p>
          <a:p>
            <a:endParaRPr lang="it-IT" dirty="0"/>
          </a:p>
        </p:txBody>
      </p:sp>
      <p:sp>
        <p:nvSpPr>
          <p:cNvPr id="15" name="Titolo 1">
            <a:extLst>
              <a:ext uri="{FF2B5EF4-FFF2-40B4-BE49-F238E27FC236}">
                <a16:creationId xmlns:a16="http://schemas.microsoft.com/office/drawing/2014/main" id="{E3C2F5FC-11C8-E237-E771-27E78AB93B1C}"/>
              </a:ext>
            </a:extLst>
          </p:cNvPr>
          <p:cNvSpPr txBox="1">
            <a:spLocks/>
          </p:cNvSpPr>
          <p:nvPr/>
        </p:nvSpPr>
        <p:spPr>
          <a:xfrm>
            <a:off x="5307391" y="5884718"/>
            <a:ext cx="6022221" cy="517352"/>
          </a:xfrm>
          <a:prstGeom prst="rect">
            <a:avLst/>
          </a:prstGeom>
          <a:effectLst>
            <a:outerShdw blurRad="50800" dir="14400000">
              <a:srgbClr val="000000">
                <a:alpha val="60000"/>
              </a:srgbClr>
            </a:outerShdw>
          </a:effectLst>
        </p:spPr>
        <p:txBody>
          <a:bodyPr vert="horz" lIns="91440" tIns="45720" rIns="91440" bIns="45720" rtlCol="0" anchor="b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000" b="1" kern="1200">
                <a:solidFill>
                  <a:srgbClr val="FEFEFE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it-IT" sz="1600" b="0" dirty="0"/>
              <a:t>www.uslnordovest.toscana.it/amministrazione-trasparente</a:t>
            </a:r>
          </a:p>
        </p:txBody>
      </p:sp>
      <p:sp>
        <p:nvSpPr>
          <p:cNvPr id="16" name="CasellaDiTesto 15">
            <a:extLst>
              <a:ext uri="{FF2B5EF4-FFF2-40B4-BE49-F238E27FC236}">
                <a16:creationId xmlns:a16="http://schemas.microsoft.com/office/drawing/2014/main" id="{AF1C7011-4A2A-218B-C8AA-DD9959A01400}"/>
              </a:ext>
            </a:extLst>
          </p:cNvPr>
          <p:cNvSpPr txBox="1"/>
          <p:nvPr/>
        </p:nvSpPr>
        <p:spPr>
          <a:xfrm>
            <a:off x="4835491" y="2326678"/>
            <a:ext cx="14626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800" b="1" dirty="0">
                <a:solidFill>
                  <a:schemeClr val="accent1">
                    <a:lumMod val="75000"/>
                  </a:schemeClr>
                </a:solidFill>
              </a:rPr>
              <a:t>[2024]</a:t>
            </a:r>
          </a:p>
        </p:txBody>
      </p:sp>
      <p:sp>
        <p:nvSpPr>
          <p:cNvPr id="17" name="CasellaDiTesto 16">
            <a:extLst>
              <a:ext uri="{FF2B5EF4-FFF2-40B4-BE49-F238E27FC236}">
                <a16:creationId xmlns:a16="http://schemas.microsoft.com/office/drawing/2014/main" id="{578BA1BA-CC65-9992-0057-476A060F24A1}"/>
              </a:ext>
            </a:extLst>
          </p:cNvPr>
          <p:cNvSpPr txBox="1"/>
          <p:nvPr/>
        </p:nvSpPr>
        <p:spPr>
          <a:xfrm>
            <a:off x="8571722" y="3429000"/>
            <a:ext cx="130006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800" b="1" dirty="0">
                <a:solidFill>
                  <a:schemeClr val="accent2">
                    <a:lumMod val="75000"/>
                  </a:schemeClr>
                </a:solidFill>
              </a:rPr>
              <a:t>[2023]</a:t>
            </a:r>
          </a:p>
        </p:txBody>
      </p:sp>
    </p:spTree>
    <p:extLst>
      <p:ext uri="{BB962C8B-B14F-4D97-AF65-F5344CB8AC3E}">
        <p14:creationId xmlns:p14="http://schemas.microsoft.com/office/powerpoint/2010/main" val="30280801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09691B6-24EF-4BBE-A3FE-D888CF099A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76466" y="5429071"/>
            <a:ext cx="10571998" cy="970450"/>
          </a:xfrm>
        </p:spPr>
        <p:txBody>
          <a:bodyPr/>
          <a:lstStyle/>
          <a:p>
            <a:pPr algn="ctr"/>
            <a:r>
              <a:rPr lang="it-IT" sz="2000" b="0" dirty="0"/>
              <a:t>http://wvww.uslnordovest.toscana.it</a:t>
            </a:r>
          </a:p>
        </p:txBody>
      </p:sp>
      <p:pic>
        <p:nvPicPr>
          <p:cNvPr id="2051" name="Immagine 13" descr="https://webanalytics.italia.it/matomo/plugins/Morpheus/images/link.png">
            <a:hlinkClick r:id="rId2"/>
            <a:extLst>
              <a:ext uri="{FF2B5EF4-FFF2-40B4-BE49-F238E27FC236}">
                <a16:creationId xmlns:a16="http://schemas.microsoft.com/office/drawing/2014/main" id="{0647FB21-15E1-5D07-D7D8-F34FF48A596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37704" y="2185808"/>
            <a:ext cx="125533" cy="1073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Immagine 14" descr="https://webanalytics.italia.it/matomo/plugins/Morpheus/images/link.png">
            <a:hlinkClick r:id="rId4"/>
            <a:extLst>
              <a:ext uri="{FF2B5EF4-FFF2-40B4-BE49-F238E27FC236}">
                <a16:creationId xmlns:a16="http://schemas.microsoft.com/office/drawing/2014/main" id="{646939F6-3DFA-4CB0-48EC-E4D9A4D7C89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37704" y="2185808"/>
            <a:ext cx="125533" cy="1073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49" name="Immagine 15" descr="https://webanalytics.italia.it/matomo/plugins/Morpheus/images/link.png">
            <a:hlinkClick r:id="rId5"/>
            <a:extLst>
              <a:ext uri="{FF2B5EF4-FFF2-40B4-BE49-F238E27FC236}">
                <a16:creationId xmlns:a16="http://schemas.microsoft.com/office/drawing/2014/main" id="{A7532E32-996B-6C63-3907-ED77A6E39AC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37704" y="2185808"/>
            <a:ext cx="125533" cy="1073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itolo 1">
            <a:extLst>
              <a:ext uri="{FF2B5EF4-FFF2-40B4-BE49-F238E27FC236}">
                <a16:creationId xmlns:a16="http://schemas.microsoft.com/office/drawing/2014/main" id="{EB25A1FB-7564-89BE-71D0-D6EA06C119D6}"/>
              </a:ext>
            </a:extLst>
          </p:cNvPr>
          <p:cNvSpPr txBox="1">
            <a:spLocks/>
          </p:cNvSpPr>
          <p:nvPr/>
        </p:nvSpPr>
        <p:spPr>
          <a:xfrm>
            <a:off x="423494" y="470352"/>
            <a:ext cx="11948160" cy="970450"/>
          </a:xfrm>
          <a:prstGeom prst="rect">
            <a:avLst/>
          </a:prstGeom>
          <a:effectLst>
            <a:outerShdw blurRad="50800" dir="14400000">
              <a:srgbClr val="000000">
                <a:alpha val="60000"/>
              </a:srgbClr>
            </a:outerShdw>
          </a:effectLst>
        </p:spPr>
        <p:txBody>
          <a:bodyPr vert="horz" lIns="91440" tIns="45720" rIns="91440" bIns="45720" rtlCol="0" anchor="b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000" b="1" kern="1200">
                <a:solidFill>
                  <a:srgbClr val="FEFEFE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it-IT" sz="3200" dirty="0">
                <a:latin typeface="Consolas" panose="020B0609020204030204" pitchFamily="49" charset="0"/>
              </a:rPr>
              <a:t>Web </a:t>
            </a:r>
            <a:r>
              <a:rPr lang="it-IT" sz="3200" dirty="0" err="1">
                <a:latin typeface="Consolas" panose="020B0609020204030204" pitchFamily="49" charset="0"/>
              </a:rPr>
              <a:t>analitics</a:t>
            </a:r>
            <a:r>
              <a:rPr lang="it-IT" sz="3200" dirty="0">
                <a:latin typeface="Consolas" panose="020B0609020204030204" pitchFamily="49" charset="0"/>
              </a:rPr>
              <a:t> </a:t>
            </a:r>
            <a:br>
              <a:rPr lang="it-IT" sz="3200" dirty="0">
                <a:latin typeface="Consolas" panose="020B0609020204030204" pitchFamily="49" charset="0"/>
              </a:rPr>
            </a:br>
            <a:r>
              <a:rPr lang="it-IT" sz="3200" dirty="0">
                <a:latin typeface="Consolas" panose="020B0609020204030204" pitchFamily="49" charset="0"/>
              </a:rPr>
              <a:t>Azienda </a:t>
            </a:r>
            <a:r>
              <a:rPr lang="it-IT" sz="3200" dirty="0" err="1">
                <a:latin typeface="Consolas" panose="020B0609020204030204" pitchFamily="49" charset="0"/>
              </a:rPr>
              <a:t>usl</a:t>
            </a:r>
            <a:r>
              <a:rPr lang="it-IT" sz="3200" dirty="0">
                <a:latin typeface="Consolas" panose="020B0609020204030204" pitchFamily="49" charset="0"/>
              </a:rPr>
              <a:t> Toscana nord ovest</a:t>
            </a:r>
          </a:p>
        </p:txBody>
      </p:sp>
      <p:sp>
        <p:nvSpPr>
          <p:cNvPr id="16" name="CasellaDiTesto 15">
            <a:extLst>
              <a:ext uri="{FF2B5EF4-FFF2-40B4-BE49-F238E27FC236}">
                <a16:creationId xmlns:a16="http://schemas.microsoft.com/office/drawing/2014/main" id="{1B0B2B0D-2452-CD53-BD09-67672FAE63AD}"/>
              </a:ext>
            </a:extLst>
          </p:cNvPr>
          <p:cNvSpPr txBox="1"/>
          <p:nvPr/>
        </p:nvSpPr>
        <p:spPr>
          <a:xfrm>
            <a:off x="5827174" y="2999122"/>
            <a:ext cx="5449079" cy="1184940"/>
          </a:xfrm>
          <a:prstGeom prst="rect">
            <a:avLst/>
          </a:prstGeom>
          <a:noFill/>
          <a:ln>
            <a:solidFill>
              <a:schemeClr val="accent5"/>
            </a:solidFill>
          </a:ln>
        </p:spPr>
        <p:txBody>
          <a:bodyPr wrap="square" rtlCol="0">
            <a:spAutoFit/>
          </a:bodyPr>
          <a:lstStyle/>
          <a:p>
            <a:r>
              <a:rPr lang="it-IT" sz="2400" b="1" dirty="0">
                <a:solidFill>
                  <a:schemeClr val="accent1"/>
                </a:solidFill>
              </a:rPr>
              <a:t>[2024]</a:t>
            </a:r>
            <a:r>
              <a:rPr lang="it-IT" sz="2400" dirty="0"/>
              <a:t>     </a:t>
            </a:r>
            <a:r>
              <a:rPr lang="it-IT" sz="3200" b="1" dirty="0"/>
              <a:t>3.355.244</a:t>
            </a:r>
            <a:r>
              <a:rPr lang="it-IT" sz="2400" b="1" dirty="0"/>
              <a:t> </a:t>
            </a:r>
            <a:r>
              <a:rPr lang="it-IT" sz="2400" dirty="0"/>
              <a:t>  +8,7%</a:t>
            </a:r>
          </a:p>
          <a:p>
            <a:pPr>
              <a:spcBef>
                <a:spcPts val="1800"/>
              </a:spcBef>
            </a:pPr>
            <a:r>
              <a:rPr lang="it-IT" sz="2400" b="1" dirty="0">
                <a:solidFill>
                  <a:schemeClr val="accent2">
                    <a:lumMod val="75000"/>
                  </a:schemeClr>
                </a:solidFill>
              </a:rPr>
              <a:t>[2023]</a:t>
            </a:r>
            <a:r>
              <a:rPr lang="it-IT" sz="2400" dirty="0"/>
              <a:t>     3.086.556 </a:t>
            </a:r>
          </a:p>
        </p:txBody>
      </p:sp>
      <p:sp>
        <p:nvSpPr>
          <p:cNvPr id="23" name="CasellaDiTesto 22">
            <a:extLst>
              <a:ext uri="{FF2B5EF4-FFF2-40B4-BE49-F238E27FC236}">
                <a16:creationId xmlns:a16="http://schemas.microsoft.com/office/drawing/2014/main" id="{1AAC36EF-9A41-4228-7640-62974BEE2CFD}"/>
              </a:ext>
            </a:extLst>
          </p:cNvPr>
          <p:cNvSpPr txBox="1"/>
          <p:nvPr/>
        </p:nvSpPr>
        <p:spPr>
          <a:xfrm>
            <a:off x="7979383" y="4710548"/>
            <a:ext cx="361277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pagine viste</a:t>
            </a:r>
          </a:p>
          <a:p>
            <a:r>
              <a:rPr lang="it-IT" dirty="0"/>
              <a:t>2024    15.407.257,   +45,2%, </a:t>
            </a:r>
          </a:p>
          <a:p>
            <a:r>
              <a:rPr lang="it-IT" dirty="0"/>
              <a:t>2023    10.612.360</a:t>
            </a:r>
          </a:p>
        </p:txBody>
      </p:sp>
      <p:sp>
        <p:nvSpPr>
          <p:cNvPr id="24" name="CasellaDiTesto 23">
            <a:extLst>
              <a:ext uri="{FF2B5EF4-FFF2-40B4-BE49-F238E27FC236}">
                <a16:creationId xmlns:a16="http://schemas.microsoft.com/office/drawing/2014/main" id="{A48349D4-A10F-2DE3-C02D-D3B9AD87E7EC}"/>
              </a:ext>
            </a:extLst>
          </p:cNvPr>
          <p:cNvSpPr txBox="1"/>
          <p:nvPr/>
        </p:nvSpPr>
        <p:spPr>
          <a:xfrm>
            <a:off x="5756913" y="2343489"/>
            <a:ext cx="15208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dirty="0"/>
              <a:t>Accessi</a:t>
            </a:r>
          </a:p>
        </p:txBody>
      </p:sp>
      <p:pic>
        <p:nvPicPr>
          <p:cNvPr id="25" name="Immagine 24">
            <a:extLst>
              <a:ext uri="{FF2B5EF4-FFF2-40B4-BE49-F238E27FC236}">
                <a16:creationId xmlns:a16="http://schemas.microsoft.com/office/drawing/2014/main" id="{56A0D82A-EEC5-5625-937C-886B3ED3E78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99840" y="2456516"/>
            <a:ext cx="4319074" cy="39311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51746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237A52E-453A-63B9-9DE8-2CFF0707072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olo 1">
            <a:extLst>
              <a:ext uri="{FF2B5EF4-FFF2-40B4-BE49-F238E27FC236}">
                <a16:creationId xmlns:a16="http://schemas.microsoft.com/office/drawing/2014/main" id="{A9698DB5-6296-75DA-9364-0330D7B0C2DF}"/>
              </a:ext>
            </a:extLst>
          </p:cNvPr>
          <p:cNvSpPr txBox="1">
            <a:spLocks/>
          </p:cNvSpPr>
          <p:nvPr/>
        </p:nvSpPr>
        <p:spPr>
          <a:xfrm>
            <a:off x="423494" y="470352"/>
            <a:ext cx="11948160" cy="970450"/>
          </a:xfrm>
          <a:prstGeom prst="rect">
            <a:avLst/>
          </a:prstGeom>
          <a:effectLst>
            <a:outerShdw blurRad="50800" dir="14400000">
              <a:srgbClr val="000000">
                <a:alpha val="60000"/>
              </a:srgbClr>
            </a:outerShdw>
          </a:effectLst>
        </p:spPr>
        <p:txBody>
          <a:bodyPr vert="horz" lIns="91440" tIns="45720" rIns="91440" bIns="45720" rtlCol="0" anchor="b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000" b="1" kern="1200">
                <a:solidFill>
                  <a:srgbClr val="FEFEFE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it-IT" sz="3200" dirty="0">
                <a:latin typeface="Consolas" panose="020B0609020204030204" pitchFamily="49" charset="0"/>
              </a:rPr>
              <a:t>Web </a:t>
            </a:r>
            <a:r>
              <a:rPr lang="it-IT" sz="3200" dirty="0" err="1">
                <a:latin typeface="Consolas" panose="020B0609020204030204" pitchFamily="49" charset="0"/>
              </a:rPr>
              <a:t>analitics</a:t>
            </a:r>
            <a:r>
              <a:rPr lang="it-IT" sz="3200" dirty="0">
                <a:latin typeface="Consolas" panose="020B0609020204030204" pitchFamily="49" charset="0"/>
              </a:rPr>
              <a:t> </a:t>
            </a:r>
            <a:br>
              <a:rPr lang="it-IT" sz="3200" dirty="0">
                <a:latin typeface="Consolas" panose="020B0609020204030204" pitchFamily="49" charset="0"/>
              </a:rPr>
            </a:br>
            <a:r>
              <a:rPr lang="it-IT" sz="3200" dirty="0">
                <a:latin typeface="Consolas" panose="020B0609020204030204" pitchFamily="49" charset="0"/>
              </a:rPr>
              <a:t>Amministrazione trasparenza</a:t>
            </a:r>
          </a:p>
        </p:txBody>
      </p:sp>
      <p:grpSp>
        <p:nvGrpSpPr>
          <p:cNvPr id="6" name="Gruppo 5">
            <a:extLst>
              <a:ext uri="{FF2B5EF4-FFF2-40B4-BE49-F238E27FC236}">
                <a16:creationId xmlns:a16="http://schemas.microsoft.com/office/drawing/2014/main" id="{934A9C33-3D7B-1D84-D94F-ED85788A3440}"/>
              </a:ext>
            </a:extLst>
          </p:cNvPr>
          <p:cNvGrpSpPr/>
          <p:nvPr/>
        </p:nvGrpSpPr>
        <p:grpSpPr>
          <a:xfrm rot="20241614">
            <a:off x="1203092" y="2594158"/>
            <a:ext cx="3017920" cy="3486659"/>
            <a:chOff x="187817" y="2221044"/>
            <a:chExt cx="5131625" cy="3414646"/>
          </a:xfrm>
        </p:grpSpPr>
        <p:pic>
          <p:nvPicPr>
            <p:cNvPr id="3" name="Immagine 2">
              <a:extLst>
                <a:ext uri="{FF2B5EF4-FFF2-40B4-BE49-F238E27FC236}">
                  <a16:creationId xmlns:a16="http://schemas.microsoft.com/office/drawing/2014/main" id="{73DD4BDF-3515-A9F5-CF9E-06E8126ED85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 r="3" b="12178"/>
            <a:stretch/>
          </p:blipFill>
          <p:spPr>
            <a:xfrm>
              <a:off x="187817" y="2221044"/>
              <a:ext cx="3295129" cy="3414646"/>
            </a:xfrm>
            <a:prstGeom prst="rect">
              <a:avLst/>
            </a:prstGeom>
          </p:spPr>
        </p:pic>
        <p:pic>
          <p:nvPicPr>
            <p:cNvPr id="5" name="Immagine 4">
              <a:extLst>
                <a:ext uri="{FF2B5EF4-FFF2-40B4-BE49-F238E27FC236}">
                  <a16:creationId xmlns:a16="http://schemas.microsoft.com/office/drawing/2014/main" id="{904F37CC-67AB-74F8-EA15-7E023FB028A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241896" y="2995125"/>
              <a:ext cx="4077546" cy="2537833"/>
            </a:xfrm>
            <a:prstGeom prst="rect">
              <a:avLst/>
            </a:prstGeom>
            <a:ln w="76200">
              <a:solidFill>
                <a:schemeClr val="bg1">
                  <a:lumMod val="85000"/>
                  <a:lumOff val="15000"/>
                </a:schemeClr>
              </a:solidFill>
            </a:ln>
          </p:spPr>
        </p:pic>
      </p:grpSp>
      <p:pic>
        <p:nvPicPr>
          <p:cNvPr id="9" name="Immagine 13" descr="https://webanalytics.italia.it/matomo/plugins/Morpheus/images/link.png">
            <a:hlinkClick r:id="rId4"/>
            <a:extLst>
              <a:ext uri="{FF2B5EF4-FFF2-40B4-BE49-F238E27FC236}">
                <a16:creationId xmlns:a16="http://schemas.microsoft.com/office/drawing/2014/main" id="{0534742D-3032-078A-7BCC-33CAA7A8A1E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37704" y="2185808"/>
            <a:ext cx="125533" cy="1073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Immagine 14" descr="https://webanalytics.italia.it/matomo/plugins/Morpheus/images/link.png">
            <a:hlinkClick r:id="rId6"/>
            <a:extLst>
              <a:ext uri="{FF2B5EF4-FFF2-40B4-BE49-F238E27FC236}">
                <a16:creationId xmlns:a16="http://schemas.microsoft.com/office/drawing/2014/main" id="{26759044-6C97-A5AB-40E4-6C00F042254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37704" y="2185808"/>
            <a:ext cx="125533" cy="1073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Immagine 15" descr="https://webanalytics.italia.it/matomo/plugins/Morpheus/images/link.png">
            <a:hlinkClick r:id="rId7"/>
            <a:extLst>
              <a:ext uri="{FF2B5EF4-FFF2-40B4-BE49-F238E27FC236}">
                <a16:creationId xmlns:a16="http://schemas.microsoft.com/office/drawing/2014/main" id="{721AF573-59D4-C073-B28A-D3C6DBA00D1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37704" y="2185808"/>
            <a:ext cx="125533" cy="1073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C1EA453E-4BAE-3AE7-849A-C9AE37913600}"/>
              </a:ext>
            </a:extLst>
          </p:cNvPr>
          <p:cNvSpPr txBox="1"/>
          <p:nvPr/>
        </p:nvSpPr>
        <p:spPr>
          <a:xfrm>
            <a:off x="5756912" y="2407362"/>
            <a:ext cx="3939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Pagine visitate nella sezione</a:t>
            </a:r>
          </a:p>
        </p:txBody>
      </p:sp>
      <p:pic>
        <p:nvPicPr>
          <p:cNvPr id="15" name="Immagine 13" descr="https://webanalytics.italia.it/matomo/plugins/Morpheus/images/link.png">
            <a:hlinkClick r:id="rId4"/>
            <a:extLst>
              <a:ext uri="{FF2B5EF4-FFF2-40B4-BE49-F238E27FC236}">
                <a16:creationId xmlns:a16="http://schemas.microsoft.com/office/drawing/2014/main" id="{17B6BE52-96DE-72B0-11C7-A93CEFEA8A6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90104" y="2338208"/>
            <a:ext cx="125533" cy="1073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Immagine 14" descr="https://webanalytics.italia.it/matomo/plugins/Morpheus/images/link.png">
            <a:hlinkClick r:id="rId6"/>
            <a:extLst>
              <a:ext uri="{FF2B5EF4-FFF2-40B4-BE49-F238E27FC236}">
                <a16:creationId xmlns:a16="http://schemas.microsoft.com/office/drawing/2014/main" id="{6B69B56E-D718-1547-1B22-616131E0D67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90104" y="2338208"/>
            <a:ext cx="125533" cy="1073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Immagine 15" descr="https://webanalytics.italia.it/matomo/plugins/Morpheus/images/link.png">
            <a:hlinkClick r:id="rId7"/>
            <a:extLst>
              <a:ext uri="{FF2B5EF4-FFF2-40B4-BE49-F238E27FC236}">
                <a16:creationId xmlns:a16="http://schemas.microsoft.com/office/drawing/2014/main" id="{B0AE0403-D8E8-3784-C046-F1574559133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90104" y="2338208"/>
            <a:ext cx="125533" cy="1073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CasellaDiTesto 18">
            <a:extLst>
              <a:ext uri="{FF2B5EF4-FFF2-40B4-BE49-F238E27FC236}">
                <a16:creationId xmlns:a16="http://schemas.microsoft.com/office/drawing/2014/main" id="{4D77ADD3-8CB2-24BB-DBDA-2C49F8DE5740}"/>
              </a:ext>
            </a:extLst>
          </p:cNvPr>
          <p:cNvSpPr txBox="1"/>
          <p:nvPr/>
        </p:nvSpPr>
        <p:spPr>
          <a:xfrm>
            <a:off x="6016897" y="2983271"/>
            <a:ext cx="5449079" cy="1354217"/>
          </a:xfrm>
          <a:prstGeom prst="rect">
            <a:avLst/>
          </a:prstGeom>
          <a:noFill/>
          <a:ln>
            <a:solidFill>
              <a:schemeClr val="accent5"/>
            </a:solidFill>
          </a:ln>
        </p:spPr>
        <p:txBody>
          <a:bodyPr wrap="square" rtlCol="0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it-IT" sz="2400" b="1" dirty="0">
                <a:solidFill>
                  <a:schemeClr val="accent1"/>
                </a:solidFill>
              </a:rPr>
              <a:t>[2024]</a:t>
            </a:r>
            <a:r>
              <a:rPr lang="it-IT" sz="2400" dirty="0"/>
              <a:t>     </a:t>
            </a:r>
            <a:r>
              <a:rPr lang="it-IT" sz="36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299.935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it-IT" sz="2400" b="1" dirty="0">
                <a:solidFill>
                  <a:schemeClr val="accent2">
                    <a:lumMod val="75000"/>
                  </a:schemeClr>
                </a:solidFill>
              </a:rPr>
              <a:t>[2023]</a:t>
            </a:r>
            <a:r>
              <a:rPr lang="it-IT" sz="2400" dirty="0"/>
              <a:t>     </a:t>
            </a:r>
            <a:r>
              <a:rPr lang="it-IT" sz="3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212.068</a:t>
            </a:r>
            <a:r>
              <a:rPr lang="it-IT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</p:txBody>
      </p:sp>
      <p:grpSp>
        <p:nvGrpSpPr>
          <p:cNvPr id="21" name="Gruppo 20">
            <a:extLst>
              <a:ext uri="{FF2B5EF4-FFF2-40B4-BE49-F238E27FC236}">
                <a16:creationId xmlns:a16="http://schemas.microsoft.com/office/drawing/2014/main" id="{99D4A7E9-E392-460F-6F95-C24BA9C49267}"/>
              </a:ext>
            </a:extLst>
          </p:cNvPr>
          <p:cNvGrpSpPr/>
          <p:nvPr/>
        </p:nvGrpSpPr>
        <p:grpSpPr>
          <a:xfrm>
            <a:off x="5186471" y="5065601"/>
            <a:ext cx="4368076" cy="985514"/>
            <a:chOff x="5979573" y="4655053"/>
            <a:chExt cx="5565505" cy="985514"/>
          </a:xfrm>
        </p:grpSpPr>
        <p:sp>
          <p:nvSpPr>
            <p:cNvPr id="13" name="CasellaDiTesto 12">
              <a:extLst>
                <a:ext uri="{FF2B5EF4-FFF2-40B4-BE49-F238E27FC236}">
                  <a16:creationId xmlns:a16="http://schemas.microsoft.com/office/drawing/2014/main" id="{2EDC7E36-496C-FB78-4A5A-27C804AC6A79}"/>
                </a:ext>
              </a:extLst>
            </p:cNvPr>
            <p:cNvSpPr txBox="1"/>
            <p:nvPr/>
          </p:nvSpPr>
          <p:spPr>
            <a:xfrm>
              <a:off x="6095999" y="5055792"/>
              <a:ext cx="5449079" cy="58477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it-IT" sz="1600" dirty="0"/>
                <a:t>[2024]     3.355.244   </a:t>
              </a:r>
            </a:p>
            <a:p>
              <a:r>
                <a:rPr lang="it-IT" sz="1600" dirty="0"/>
                <a:t>[2023]     3.086.556 </a:t>
              </a:r>
            </a:p>
          </p:txBody>
        </p:sp>
        <p:sp>
          <p:nvSpPr>
            <p:cNvPr id="20" name="CasellaDiTesto 19">
              <a:extLst>
                <a:ext uri="{FF2B5EF4-FFF2-40B4-BE49-F238E27FC236}">
                  <a16:creationId xmlns:a16="http://schemas.microsoft.com/office/drawing/2014/main" id="{8AB50CB4-7FFC-6640-5AC6-E446640818A4}"/>
                </a:ext>
              </a:extLst>
            </p:cNvPr>
            <p:cNvSpPr txBox="1"/>
            <p:nvPr/>
          </p:nvSpPr>
          <p:spPr>
            <a:xfrm>
              <a:off x="5979573" y="4655053"/>
              <a:ext cx="450970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600" dirty="0"/>
                <a:t>Sito web </a:t>
              </a:r>
              <a:r>
                <a:rPr lang="it-IT" sz="1600" dirty="0" err="1"/>
                <a:t>usl</a:t>
              </a:r>
              <a:r>
                <a:rPr lang="it-IT" sz="1600" dirty="0"/>
                <a:t> toscana nord ovest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3873253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Segnaposto contenuto 12">
            <a:extLst>
              <a:ext uri="{FF2B5EF4-FFF2-40B4-BE49-F238E27FC236}">
                <a16:creationId xmlns:a16="http://schemas.microsoft.com/office/drawing/2014/main" id="{8BA06054-A265-9BFF-4991-4E274E70F3C2}"/>
              </a:ext>
            </a:extLst>
          </p:cNvPr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2826319503"/>
              </p:ext>
            </p:extLst>
          </p:nvPr>
        </p:nvGraphicFramePr>
        <p:xfrm>
          <a:off x="7184572" y="2814957"/>
          <a:ext cx="3381375" cy="295829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299393">
                  <a:extLst>
                    <a:ext uri="{9D8B030D-6E8A-4147-A177-3AD203B41FA5}">
                      <a16:colId xmlns:a16="http://schemas.microsoft.com/office/drawing/2014/main" val="2645212797"/>
                    </a:ext>
                  </a:extLst>
                </a:gridCol>
                <a:gridCol w="2081982">
                  <a:extLst>
                    <a:ext uri="{9D8B030D-6E8A-4147-A177-3AD203B41FA5}">
                      <a16:colId xmlns:a16="http://schemas.microsoft.com/office/drawing/2014/main" val="1294125688"/>
                    </a:ext>
                  </a:extLst>
                </a:gridCol>
              </a:tblGrid>
              <a:tr h="275618">
                <a:tc>
                  <a:txBody>
                    <a:bodyPr/>
                    <a:lstStyle/>
                    <a:p>
                      <a:pPr algn="l" fontAlgn="ctr"/>
                      <a:r>
                        <a:rPr lang="it-IT" sz="1400" b="1" u="none" strike="noStrike" dirty="0">
                          <a:effectLst/>
                        </a:rPr>
                        <a:t>personale</a:t>
                      </a:r>
                      <a:endParaRPr lang="it-IT" sz="1400" b="1" i="0" u="none" strike="noStrike" dirty="0">
                        <a:solidFill>
                          <a:srgbClr val="212121"/>
                        </a:solidFill>
                        <a:effectLst/>
                        <a:latin typeface="Tahoma" panose="020B0604030504040204" pitchFamily="34" charset="0"/>
                      </a:endParaRPr>
                    </a:p>
                  </a:txBody>
                  <a:tcPr marL="18288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u="none" strike="noStrike">
                          <a:effectLst/>
                        </a:rPr>
                        <a:t> </a:t>
                      </a:r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2252398808"/>
                  </a:ext>
                </a:extLst>
              </a:tr>
              <a:tr h="266430">
                <a:tc>
                  <a:txBody>
                    <a:bodyPr/>
                    <a:lstStyle/>
                    <a:p>
                      <a:pPr algn="l" fontAlgn="ctr"/>
                      <a:r>
                        <a:rPr lang="it-IT" sz="1400" u="none" strike="noStrike">
                          <a:effectLst/>
                        </a:rPr>
                        <a:t>2024</a:t>
                      </a:r>
                      <a:endParaRPr lang="it-IT" sz="1400" b="0" i="0" u="none" strike="noStrike">
                        <a:solidFill>
                          <a:srgbClr val="212121"/>
                        </a:solidFill>
                        <a:effectLst/>
                        <a:latin typeface="Tahoma" panose="020B0604030504040204" pitchFamily="34" charset="0"/>
                      </a:endParaRPr>
                    </a:p>
                  </a:txBody>
                  <a:tcPr marL="45720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u="none" strike="noStrike" dirty="0">
                          <a:effectLst/>
                        </a:rPr>
                        <a:t> </a:t>
                      </a:r>
                      <a:r>
                        <a:rPr lang="it-IT" sz="1400" b="1" u="none" strike="noStrike" dirty="0">
                          <a:effectLst/>
                        </a:rPr>
                        <a:t>33.320</a:t>
                      </a:r>
                      <a:endParaRPr lang="it-IT" sz="1400" b="1" i="0" u="none" strike="noStrike" dirty="0">
                        <a:solidFill>
                          <a:srgbClr val="212121"/>
                        </a:solidFill>
                        <a:effectLst/>
                        <a:latin typeface="Tahoma" panose="020B060403050404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880040531"/>
                  </a:ext>
                </a:extLst>
              </a:tr>
              <a:tr h="266430">
                <a:tc>
                  <a:txBody>
                    <a:bodyPr/>
                    <a:lstStyle/>
                    <a:p>
                      <a:pPr algn="l" fontAlgn="ctr"/>
                      <a:r>
                        <a:rPr lang="it-IT" sz="1400" u="none" strike="noStrike">
                          <a:effectLst/>
                        </a:rPr>
                        <a:t>2023</a:t>
                      </a:r>
                      <a:endParaRPr lang="it-IT" sz="1400" b="0" i="0" u="none" strike="noStrike">
                        <a:solidFill>
                          <a:srgbClr val="212121"/>
                        </a:solidFill>
                        <a:effectLst/>
                        <a:latin typeface="Tahoma" panose="020B0604030504040204" pitchFamily="34" charset="0"/>
                      </a:endParaRPr>
                    </a:p>
                  </a:txBody>
                  <a:tcPr marL="45720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u="none" strike="noStrike">
                          <a:effectLst/>
                        </a:rPr>
                        <a:t> 27.741</a:t>
                      </a:r>
                      <a:endParaRPr lang="it-IT" sz="1400" b="0" i="0" u="none" strike="noStrike">
                        <a:solidFill>
                          <a:srgbClr val="212121"/>
                        </a:solidFill>
                        <a:effectLst/>
                        <a:latin typeface="Tahoma" panose="020B060403050404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369090335"/>
                  </a:ext>
                </a:extLst>
              </a:tr>
              <a:tr h="266430">
                <a:tc>
                  <a:txBody>
                    <a:bodyPr/>
                    <a:lstStyle/>
                    <a:p>
                      <a:pPr algn="l" fontAlgn="ctr"/>
                      <a:r>
                        <a:rPr lang="it-IT" sz="1400" u="none" strike="noStrike">
                          <a:effectLst/>
                        </a:rPr>
                        <a:t> </a:t>
                      </a:r>
                      <a:endParaRPr lang="it-IT" sz="1400" b="0" i="0" u="none" strike="noStrike">
                        <a:solidFill>
                          <a:srgbClr val="212121"/>
                        </a:solidFill>
                        <a:effectLst/>
                        <a:latin typeface="Tahoma" panose="020B0604030504040204" pitchFamily="34" charset="0"/>
                      </a:endParaRPr>
                    </a:p>
                  </a:txBody>
                  <a:tcPr marL="45720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u="none" strike="noStrike">
                          <a:effectLst/>
                        </a:rPr>
                        <a:t> </a:t>
                      </a:r>
                      <a:endParaRPr lang="it-IT" sz="1400" b="0" i="0" u="none" strike="noStrike">
                        <a:solidFill>
                          <a:srgbClr val="212121"/>
                        </a:solidFill>
                        <a:effectLst/>
                        <a:latin typeface="Tahoma" panose="020B060403050404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248796925"/>
                  </a:ext>
                </a:extLst>
              </a:tr>
              <a:tr h="275618">
                <a:tc gridSpan="2">
                  <a:txBody>
                    <a:bodyPr/>
                    <a:lstStyle/>
                    <a:p>
                      <a:pPr algn="l" fontAlgn="ctr"/>
                      <a:r>
                        <a:rPr lang="it-IT" sz="1400" b="1" u="none" strike="noStrike" dirty="0">
                          <a:effectLst/>
                        </a:rPr>
                        <a:t>disposizioni-generali</a:t>
                      </a:r>
                      <a:endParaRPr lang="it-IT" sz="1400" b="1" i="0" u="none" strike="noStrike" dirty="0">
                        <a:solidFill>
                          <a:srgbClr val="212121"/>
                        </a:solidFill>
                        <a:effectLst/>
                        <a:latin typeface="Tahoma" panose="020B0604030504040204" pitchFamily="34" charset="0"/>
                      </a:endParaRPr>
                    </a:p>
                  </a:txBody>
                  <a:tcPr marL="182880" marR="0" marT="0" marB="0" anchor="ctr"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709958"/>
                  </a:ext>
                </a:extLst>
              </a:tr>
              <a:tr h="266430">
                <a:tc>
                  <a:txBody>
                    <a:bodyPr/>
                    <a:lstStyle/>
                    <a:p>
                      <a:pPr algn="l" fontAlgn="ctr"/>
                      <a:r>
                        <a:rPr lang="it-IT" sz="1400" u="none" strike="noStrike">
                          <a:effectLst/>
                        </a:rPr>
                        <a:t>2024</a:t>
                      </a:r>
                      <a:endParaRPr lang="it-IT" sz="1400" b="0" i="0" u="none" strike="noStrike">
                        <a:solidFill>
                          <a:srgbClr val="212121"/>
                        </a:solidFill>
                        <a:effectLst/>
                        <a:latin typeface="Tahoma" panose="020B0604030504040204" pitchFamily="34" charset="0"/>
                      </a:endParaRPr>
                    </a:p>
                  </a:txBody>
                  <a:tcPr marL="45720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u="none" strike="noStrike" dirty="0">
                          <a:effectLst/>
                        </a:rPr>
                        <a:t> </a:t>
                      </a:r>
                      <a:r>
                        <a:rPr lang="it-IT" sz="1400" b="1" u="none" strike="noStrike" dirty="0">
                          <a:effectLst/>
                        </a:rPr>
                        <a:t>32.615</a:t>
                      </a:r>
                      <a:endParaRPr lang="it-IT" sz="1400" b="1" i="0" u="none" strike="noStrike" dirty="0">
                        <a:solidFill>
                          <a:srgbClr val="212121"/>
                        </a:solidFill>
                        <a:effectLst/>
                        <a:latin typeface="Tahoma" panose="020B060403050404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297798694"/>
                  </a:ext>
                </a:extLst>
              </a:tr>
              <a:tr h="266430">
                <a:tc>
                  <a:txBody>
                    <a:bodyPr/>
                    <a:lstStyle/>
                    <a:p>
                      <a:pPr algn="l" fontAlgn="ctr"/>
                      <a:r>
                        <a:rPr lang="it-IT" sz="1400" u="none" strike="noStrike">
                          <a:effectLst/>
                        </a:rPr>
                        <a:t>2023</a:t>
                      </a:r>
                      <a:endParaRPr lang="it-IT" sz="1400" b="0" i="0" u="none" strike="noStrike">
                        <a:solidFill>
                          <a:srgbClr val="212121"/>
                        </a:solidFill>
                        <a:effectLst/>
                        <a:latin typeface="Tahoma" panose="020B0604030504040204" pitchFamily="34" charset="0"/>
                      </a:endParaRPr>
                    </a:p>
                  </a:txBody>
                  <a:tcPr marL="45720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u="none" strike="noStrike">
                          <a:effectLst/>
                        </a:rPr>
                        <a:t> 15.159</a:t>
                      </a:r>
                      <a:endParaRPr lang="it-IT" sz="1400" b="0" i="0" u="none" strike="noStrike">
                        <a:solidFill>
                          <a:srgbClr val="212121"/>
                        </a:solidFill>
                        <a:effectLst/>
                        <a:latin typeface="Tahoma" panose="020B060403050404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565786177"/>
                  </a:ext>
                </a:extLst>
              </a:tr>
              <a:tr h="266430">
                <a:tc>
                  <a:txBody>
                    <a:bodyPr/>
                    <a:lstStyle/>
                    <a:p>
                      <a:pPr algn="l" fontAlgn="ctr"/>
                      <a:r>
                        <a:rPr lang="it-IT" sz="1400" u="none" strike="noStrike">
                          <a:effectLst/>
                        </a:rPr>
                        <a:t> </a:t>
                      </a:r>
                      <a:endParaRPr lang="it-IT" sz="1400" b="0" i="0" u="none" strike="noStrike">
                        <a:solidFill>
                          <a:srgbClr val="212121"/>
                        </a:solidFill>
                        <a:effectLst/>
                        <a:latin typeface="Tahoma" panose="020B0604030504040204" pitchFamily="34" charset="0"/>
                      </a:endParaRPr>
                    </a:p>
                  </a:txBody>
                  <a:tcPr marL="45720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u="none" strike="noStrike">
                          <a:effectLst/>
                        </a:rPr>
                        <a:t> </a:t>
                      </a:r>
                      <a:endParaRPr lang="it-IT" sz="1400" b="0" i="0" u="none" strike="noStrike">
                        <a:solidFill>
                          <a:srgbClr val="212121"/>
                        </a:solidFill>
                        <a:effectLst/>
                        <a:latin typeface="Tahoma" panose="020B060403050404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633228805"/>
                  </a:ext>
                </a:extLst>
              </a:tr>
              <a:tr h="275618">
                <a:tc gridSpan="2">
                  <a:txBody>
                    <a:bodyPr/>
                    <a:lstStyle/>
                    <a:p>
                      <a:pPr algn="l" fontAlgn="ctr"/>
                      <a:r>
                        <a:rPr lang="it-IT" sz="1400" u="none" strike="noStrike" dirty="0">
                          <a:effectLst/>
                        </a:rPr>
                        <a:t> </a:t>
                      </a:r>
                      <a:r>
                        <a:rPr lang="it-IT" sz="1400" b="1" u="none" strike="noStrike" dirty="0">
                          <a:effectLst/>
                        </a:rPr>
                        <a:t>bandi-di-gara-e-contratti</a:t>
                      </a:r>
                      <a:endParaRPr lang="it-IT" sz="1400" b="1" i="0" u="none" strike="noStrike" dirty="0">
                        <a:solidFill>
                          <a:srgbClr val="212121"/>
                        </a:solidFill>
                        <a:effectLst/>
                        <a:latin typeface="Tahoma" panose="020B0604030504040204" pitchFamily="34" charset="0"/>
                      </a:endParaRPr>
                    </a:p>
                  </a:txBody>
                  <a:tcPr marL="182880" marR="0" marT="0" marB="0" anchor="ctr"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22140821"/>
                  </a:ext>
                </a:extLst>
              </a:tr>
              <a:tr h="266430">
                <a:tc>
                  <a:txBody>
                    <a:bodyPr/>
                    <a:lstStyle/>
                    <a:p>
                      <a:pPr algn="l" fontAlgn="ctr"/>
                      <a:r>
                        <a:rPr lang="it-IT" sz="1400" u="none" strike="noStrike">
                          <a:effectLst/>
                        </a:rPr>
                        <a:t>2024</a:t>
                      </a:r>
                      <a:endParaRPr lang="it-IT" sz="1400" b="0" i="0" u="none" strike="noStrike">
                        <a:solidFill>
                          <a:srgbClr val="212121"/>
                        </a:solidFill>
                        <a:effectLst/>
                        <a:latin typeface="Tahoma" panose="020B0604030504040204" pitchFamily="34" charset="0"/>
                      </a:endParaRPr>
                    </a:p>
                  </a:txBody>
                  <a:tcPr marL="45720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u="none" strike="noStrike" dirty="0">
                          <a:effectLst/>
                        </a:rPr>
                        <a:t> </a:t>
                      </a:r>
                      <a:r>
                        <a:rPr lang="it-IT" sz="1400" b="1" u="none" strike="noStrike" dirty="0">
                          <a:effectLst/>
                        </a:rPr>
                        <a:t>26.539</a:t>
                      </a:r>
                      <a:endParaRPr lang="it-IT" sz="1400" b="1" i="0" u="none" strike="noStrike" dirty="0">
                        <a:solidFill>
                          <a:srgbClr val="212121"/>
                        </a:solidFill>
                        <a:effectLst/>
                        <a:latin typeface="Tahoma" panose="020B060403050404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19752933"/>
                  </a:ext>
                </a:extLst>
              </a:tr>
              <a:tr h="266430">
                <a:tc>
                  <a:txBody>
                    <a:bodyPr/>
                    <a:lstStyle/>
                    <a:p>
                      <a:pPr algn="l" fontAlgn="ctr"/>
                      <a:r>
                        <a:rPr lang="it-IT" sz="1400" u="none" strike="noStrike">
                          <a:effectLst/>
                        </a:rPr>
                        <a:t>2023</a:t>
                      </a:r>
                      <a:endParaRPr lang="it-IT" sz="1400" b="0" i="0" u="none" strike="noStrike">
                        <a:solidFill>
                          <a:srgbClr val="212121"/>
                        </a:solidFill>
                        <a:effectLst/>
                        <a:latin typeface="Tahoma" panose="020B0604030504040204" pitchFamily="34" charset="0"/>
                      </a:endParaRPr>
                    </a:p>
                  </a:txBody>
                  <a:tcPr marL="45720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u="none" strike="noStrike" dirty="0">
                          <a:effectLst/>
                        </a:rPr>
                        <a:t> 22.389</a:t>
                      </a:r>
                      <a:endParaRPr lang="it-IT" sz="1400" b="0" i="0" u="none" strike="noStrike" dirty="0">
                        <a:solidFill>
                          <a:srgbClr val="212121"/>
                        </a:solidFill>
                        <a:effectLst/>
                        <a:latin typeface="Tahoma" panose="020B060403050404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918628293"/>
                  </a:ext>
                </a:extLst>
              </a:tr>
            </a:tbl>
          </a:graphicData>
        </a:graphic>
      </p:graphicFrame>
      <p:sp>
        <p:nvSpPr>
          <p:cNvPr id="3" name="Titolo 1">
            <a:extLst>
              <a:ext uri="{FF2B5EF4-FFF2-40B4-BE49-F238E27FC236}">
                <a16:creationId xmlns:a16="http://schemas.microsoft.com/office/drawing/2014/main" id="{8D109BB7-686C-3DFE-3385-08AD8C52FCBE}"/>
              </a:ext>
            </a:extLst>
          </p:cNvPr>
          <p:cNvSpPr txBox="1">
            <a:spLocks/>
          </p:cNvSpPr>
          <p:nvPr/>
        </p:nvSpPr>
        <p:spPr>
          <a:xfrm>
            <a:off x="5540622" y="6209153"/>
            <a:ext cx="6215950" cy="78565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000" b="1" kern="1200">
                <a:solidFill>
                  <a:srgbClr val="FEFEFE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</a:pPr>
            <a:r>
              <a:rPr lang="en-US" sz="1600" b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www.uslnordovest.toscana.it/amministrazione-trasparente</a:t>
            </a:r>
          </a:p>
        </p:txBody>
      </p:sp>
      <p:sp>
        <p:nvSpPr>
          <p:cNvPr id="17" name="Titolo 1">
            <a:extLst>
              <a:ext uri="{FF2B5EF4-FFF2-40B4-BE49-F238E27FC236}">
                <a16:creationId xmlns:a16="http://schemas.microsoft.com/office/drawing/2014/main" id="{E682863A-A4BF-D308-DCC6-8230CB16E2D5}"/>
              </a:ext>
            </a:extLst>
          </p:cNvPr>
          <p:cNvSpPr txBox="1">
            <a:spLocks/>
          </p:cNvSpPr>
          <p:nvPr/>
        </p:nvSpPr>
        <p:spPr>
          <a:xfrm>
            <a:off x="423494" y="470352"/>
            <a:ext cx="11948160" cy="970450"/>
          </a:xfrm>
          <a:prstGeom prst="rect">
            <a:avLst/>
          </a:prstGeom>
          <a:effectLst>
            <a:outerShdw blurRad="50800" dir="14400000">
              <a:srgbClr val="000000">
                <a:alpha val="60000"/>
              </a:srgbClr>
            </a:outerShdw>
          </a:effectLst>
        </p:spPr>
        <p:txBody>
          <a:bodyPr vert="horz" lIns="91440" tIns="45720" rIns="91440" bIns="45720" rtlCol="0" anchor="b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000" b="1" kern="1200">
                <a:solidFill>
                  <a:srgbClr val="FEFEFE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it-IT" sz="3200" dirty="0">
                <a:latin typeface="Consolas" panose="020B0609020204030204" pitchFamily="49" charset="0"/>
              </a:rPr>
              <a:t>Web </a:t>
            </a:r>
            <a:r>
              <a:rPr lang="it-IT" sz="3200" dirty="0" err="1">
                <a:latin typeface="Consolas" panose="020B0609020204030204" pitchFamily="49" charset="0"/>
              </a:rPr>
              <a:t>analitics</a:t>
            </a:r>
            <a:r>
              <a:rPr lang="it-IT" sz="3200" dirty="0">
                <a:latin typeface="Consolas" panose="020B0609020204030204" pitchFamily="49" charset="0"/>
              </a:rPr>
              <a:t> </a:t>
            </a:r>
            <a:br>
              <a:rPr lang="it-IT" sz="3200" dirty="0">
                <a:latin typeface="Consolas" panose="020B0609020204030204" pitchFamily="49" charset="0"/>
              </a:rPr>
            </a:br>
            <a:r>
              <a:rPr lang="it-IT" sz="3200" dirty="0">
                <a:latin typeface="Consolas" panose="020B0609020204030204" pitchFamily="49" charset="0"/>
              </a:rPr>
              <a:t>Amministrazione trasparenza</a:t>
            </a:r>
          </a:p>
        </p:txBody>
      </p:sp>
      <p:grpSp>
        <p:nvGrpSpPr>
          <p:cNvPr id="20" name="Gruppo 19">
            <a:extLst>
              <a:ext uri="{FF2B5EF4-FFF2-40B4-BE49-F238E27FC236}">
                <a16:creationId xmlns:a16="http://schemas.microsoft.com/office/drawing/2014/main" id="{26808D1D-5DEF-FC3A-40BC-AD76D6EB70AC}"/>
              </a:ext>
            </a:extLst>
          </p:cNvPr>
          <p:cNvGrpSpPr/>
          <p:nvPr/>
        </p:nvGrpSpPr>
        <p:grpSpPr>
          <a:xfrm rot="20241614">
            <a:off x="1772260" y="2668803"/>
            <a:ext cx="3017920" cy="3486659"/>
            <a:chOff x="187817" y="2221044"/>
            <a:chExt cx="5131625" cy="3414646"/>
          </a:xfrm>
        </p:grpSpPr>
        <p:pic>
          <p:nvPicPr>
            <p:cNvPr id="21" name="Immagine 20">
              <a:extLst>
                <a:ext uri="{FF2B5EF4-FFF2-40B4-BE49-F238E27FC236}">
                  <a16:creationId xmlns:a16="http://schemas.microsoft.com/office/drawing/2014/main" id="{0CBB2E66-3453-8300-8947-94A78C2BCE5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 r="3" b="12178"/>
            <a:stretch/>
          </p:blipFill>
          <p:spPr>
            <a:xfrm>
              <a:off x="187817" y="2221044"/>
              <a:ext cx="3295129" cy="3414646"/>
            </a:xfrm>
            <a:prstGeom prst="rect">
              <a:avLst/>
            </a:prstGeom>
          </p:spPr>
        </p:pic>
        <p:pic>
          <p:nvPicPr>
            <p:cNvPr id="22" name="Immagine 21">
              <a:extLst>
                <a:ext uri="{FF2B5EF4-FFF2-40B4-BE49-F238E27FC236}">
                  <a16:creationId xmlns:a16="http://schemas.microsoft.com/office/drawing/2014/main" id="{6C56A3C2-84D0-27F3-8B70-5F188901E36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241896" y="2995125"/>
              <a:ext cx="4077546" cy="2537833"/>
            </a:xfrm>
            <a:prstGeom prst="rect">
              <a:avLst/>
            </a:prstGeom>
            <a:ln w="76200">
              <a:solidFill>
                <a:schemeClr val="bg1">
                  <a:lumMod val="85000"/>
                  <a:lumOff val="15000"/>
                </a:schemeClr>
              </a:solidFill>
            </a:ln>
          </p:spPr>
        </p:pic>
      </p:grpSp>
    </p:spTree>
    <p:extLst>
      <p:ext uri="{BB962C8B-B14F-4D97-AF65-F5344CB8AC3E}">
        <p14:creationId xmlns:p14="http://schemas.microsoft.com/office/powerpoint/2010/main" val="413666474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56827C3C-D52F-46CE-A441-3CD6A1A6A0A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137" y="0"/>
            <a:ext cx="12192000" cy="6858000"/>
          </a:xfrm>
          <a:prstGeom prst="rect">
            <a:avLst/>
          </a:prstGeom>
          <a:solidFill>
            <a:schemeClr val="bg1">
              <a:lumMod val="85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F52A8B51-0A89-497B-B882-6658E029A3F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3467" y="643466"/>
            <a:ext cx="3522548" cy="5571067"/>
          </a:xfrm>
          <a:prstGeom prst="rect">
            <a:avLst/>
          </a:prstGeom>
          <a:solidFill>
            <a:srgbClr val="FFFFFF"/>
          </a:solidFill>
          <a:ln w="9525">
            <a:noFill/>
          </a:ln>
          <a:effectLst>
            <a:outerShdw blurRad="63500" dist="17780" dir="5400000" algn="t" rotWithShape="0">
              <a:prstClr val="black">
                <a:alpha val="4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EB1CEFBF-6F09-4052-862B-E219DA15757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326882" y="643466"/>
            <a:ext cx="3522548" cy="5571067"/>
          </a:xfrm>
          <a:prstGeom prst="rect">
            <a:avLst/>
          </a:prstGeom>
          <a:solidFill>
            <a:srgbClr val="FFFFFF"/>
          </a:solidFill>
          <a:ln w="9525">
            <a:noFill/>
          </a:ln>
          <a:effectLst>
            <a:outerShdw blurRad="63500" dist="17780" dir="5400000" algn="t" rotWithShape="0">
              <a:prstClr val="black">
                <a:alpha val="4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BCB5D417-2A71-445D-B4C7-9E814D633D3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022847" y="643466"/>
            <a:ext cx="3522548" cy="5571067"/>
          </a:xfrm>
          <a:prstGeom prst="rect">
            <a:avLst/>
          </a:prstGeom>
          <a:solidFill>
            <a:srgbClr val="FFFFFF"/>
          </a:solidFill>
          <a:ln w="9525">
            <a:noFill/>
          </a:ln>
          <a:effectLst>
            <a:outerShdw blurRad="63500" dist="17780" dir="5400000" algn="t" rotWithShape="0">
              <a:prstClr val="black">
                <a:alpha val="4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Immagine 6">
            <a:extLst>
              <a:ext uri="{FF2B5EF4-FFF2-40B4-BE49-F238E27FC236}">
                <a16:creationId xmlns:a16="http://schemas.microsoft.com/office/drawing/2014/main" id="{24BB5623-0BC8-DBFD-0DC2-F8993A2805D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47976" y="1063649"/>
            <a:ext cx="2880360" cy="2037854"/>
          </a:xfrm>
          <a:prstGeom prst="rect">
            <a:avLst/>
          </a:prstGeom>
        </p:spPr>
      </p:pic>
      <p:pic>
        <p:nvPicPr>
          <p:cNvPr id="9" name="Immagine 8">
            <a:extLst>
              <a:ext uri="{FF2B5EF4-FFF2-40B4-BE49-F238E27FC236}">
                <a16:creationId xmlns:a16="http://schemas.microsoft.com/office/drawing/2014/main" id="{0C93C493-3BC4-AB79-14E1-E2D974A36F9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01497" y="1063649"/>
            <a:ext cx="2365248" cy="492760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11" name="Immagine 10">
            <a:extLst>
              <a:ext uri="{FF2B5EF4-FFF2-40B4-BE49-F238E27FC236}">
                <a16:creationId xmlns:a16="http://schemas.microsoft.com/office/drawing/2014/main" id="{9C00CA74-0AEE-AFE2-B1B0-D3D46D1C6DC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5579" y="1063649"/>
            <a:ext cx="3111978" cy="22567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571577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olo 8">
            <a:extLst>
              <a:ext uri="{FF2B5EF4-FFF2-40B4-BE49-F238E27FC236}">
                <a16:creationId xmlns:a16="http://schemas.microsoft.com/office/drawing/2014/main" id="{F2227776-4F47-FEEA-5AC4-064A80F7246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it-IT" sz="4400" dirty="0">
                <a:latin typeface="Consolas" panose="020B0609020204030204" pitchFamily="49" charset="0"/>
              </a:rPr>
              <a:t>Grazie</a:t>
            </a:r>
            <a:r>
              <a:rPr lang="it-IT" sz="2800" dirty="0">
                <a:latin typeface="Consolas" panose="020B0609020204030204" pitchFamily="49" charset="0"/>
              </a:rPr>
              <a:t> </a:t>
            </a:r>
            <a:br>
              <a:rPr lang="it-IT" sz="2800" dirty="0">
                <a:latin typeface="Consolas" panose="020B0609020204030204" pitchFamily="49" charset="0"/>
              </a:rPr>
            </a:br>
            <a:r>
              <a:rPr lang="it-IT" sz="2800" dirty="0">
                <a:latin typeface="Consolas" panose="020B0609020204030204" pitchFamily="49" charset="0"/>
              </a:rPr>
              <a:t>per la pazienza e l’attenzione</a:t>
            </a:r>
            <a:br>
              <a:rPr lang="it-IT" dirty="0"/>
            </a:br>
            <a:endParaRPr lang="it-IT" dirty="0"/>
          </a:p>
        </p:txBody>
      </p:sp>
      <p:pic>
        <p:nvPicPr>
          <p:cNvPr id="11" name="Immagine 10">
            <a:extLst>
              <a:ext uri="{FF2B5EF4-FFF2-40B4-BE49-F238E27FC236}">
                <a16:creationId xmlns:a16="http://schemas.microsoft.com/office/drawing/2014/main" id="{4B546336-288E-8245-7BEB-19A8CE211E0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60418" y="5539481"/>
            <a:ext cx="1844299" cy="10328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641976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tazione">
  <a:themeElements>
    <a:clrScheme name="Citazione">
      <a:dk1>
        <a:sysClr val="windowText" lastClr="000000"/>
      </a:dk1>
      <a:lt1>
        <a:sysClr val="window" lastClr="FFFFFF"/>
      </a:lt1>
      <a:dk2>
        <a:srgbClr val="212121"/>
      </a:dk2>
      <a:lt2>
        <a:srgbClr val="636363"/>
      </a:lt2>
      <a:accent1>
        <a:srgbClr val="F03B5E"/>
      </a:accent1>
      <a:accent2>
        <a:srgbClr val="DC6FEC"/>
      </a:accent2>
      <a:accent3>
        <a:srgbClr val="60B1F2"/>
      </a:accent3>
      <a:accent4>
        <a:srgbClr val="6AD5BB"/>
      </a:accent4>
      <a:accent5>
        <a:srgbClr val="E8AB4E"/>
      </a:accent5>
      <a:accent6>
        <a:srgbClr val="F56447"/>
      </a:accent6>
      <a:hlink>
        <a:srgbClr val="8F8F8F"/>
      </a:hlink>
      <a:folHlink>
        <a:srgbClr val="A5A5A5"/>
      </a:folHlink>
    </a:clrScheme>
    <a:fontScheme name="Citazione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Citazione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lumMod val="105000"/>
              </a:schemeClr>
            </a:gs>
            <a:gs pos="100000">
              <a:schemeClr val="phClr">
                <a:tint val="9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8000"/>
                <a:lumMod val="102000"/>
              </a:schemeClr>
              <a:schemeClr val="phClr">
                <a:shade val="98000"/>
                <a:lumMod val="98000"/>
              </a:schemeClr>
            </a:duotone>
          </a:blip>
          <a:tile tx="0" ty="0" sx="100000" sy="100000" flip="none" algn="tl"/>
        </a:blipFill>
      </a:fillStyleLst>
      <a:lnStyleLst>
        <a:ln w="9525" cap="rnd" cmpd="sng" algn="ctr">
          <a:solidFill>
            <a:schemeClr val="phClr"/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innerShdw blurRad="63500" dist="25400" dir="13500000">
              <a:srgbClr val="000000">
                <a:alpha val="75000"/>
              </a:srgbClr>
            </a:inn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</a:schemeClr>
            </a:gs>
            <a:gs pos="100000">
              <a:schemeClr val="phClr">
                <a:tint val="84000"/>
                <a:shade val="84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90000"/>
                <a:satMod val="120000"/>
                <a:lumMod val="90000"/>
              </a:schemeClr>
            </a:gs>
            <a:gs pos="100000">
              <a:schemeClr val="phClr"/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Quotable" id="{39EC5628-30ED-4578-ACD8-9820EDB8E15A}" vid="{ACECE1E4-636E-48DB-87ED-4A76DC93378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TM03457503[[fn=Citazione]]</Template>
  <TotalTime>1058</TotalTime>
  <Words>188</Words>
  <Application>Microsoft Office PowerPoint</Application>
  <PresentationFormat>Widescreen</PresentationFormat>
  <Paragraphs>51</Paragraphs>
  <Slides>7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6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7</vt:i4>
      </vt:variant>
    </vt:vector>
  </HeadingPairs>
  <TitlesOfParts>
    <vt:vector size="14" baseType="lpstr">
      <vt:lpstr>Arial</vt:lpstr>
      <vt:lpstr>Calibri</vt:lpstr>
      <vt:lpstr>Century Gothic</vt:lpstr>
      <vt:lpstr>Consolas</vt:lpstr>
      <vt:lpstr>Tahoma</vt:lpstr>
      <vt:lpstr>Wingdings 2</vt:lpstr>
      <vt:lpstr>Citazione</vt:lpstr>
      <vt:lpstr>Informazione, Comunicazione e  trasparenza nella Asl Toscana nord ovest: aggiornamenti 2024</vt:lpstr>
      <vt:lpstr> Amministrazione trasparenza Azienda usl Toscana nord ovest</vt:lpstr>
      <vt:lpstr>http://wvww.uslnordovest.toscana.it</vt:lpstr>
      <vt:lpstr>Presentazione standard di PowerPoint</vt:lpstr>
      <vt:lpstr>Presentazione standard di PowerPoint</vt:lpstr>
      <vt:lpstr>Presentazione standard di PowerPoint</vt:lpstr>
      <vt:lpstr>Grazie  per la pazienza e l’attenzione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"Informazione, comunicazione e trasparenza nella PA"</dc:title>
  <dc:creator>Sonia Bortolotto</dc:creator>
  <cp:lastModifiedBy>Sonia Bortolotto</cp:lastModifiedBy>
  <cp:revision>15</cp:revision>
  <dcterms:created xsi:type="dcterms:W3CDTF">2023-11-22T09:38:49Z</dcterms:created>
  <dcterms:modified xsi:type="dcterms:W3CDTF">2024-12-04T08:02:19Z</dcterms:modified>
</cp:coreProperties>
</file>